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44" r:id="rId2"/>
  </p:sldMasterIdLst>
  <p:notesMasterIdLst>
    <p:notesMasterId r:id="rId39"/>
  </p:notesMasterIdLst>
  <p:handoutMasterIdLst>
    <p:handoutMasterId r:id="rId40"/>
  </p:handoutMasterIdLst>
  <p:sldIdLst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4" r:id="rId21"/>
    <p:sldId id="546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</p:sldIdLst>
  <p:sldSz cx="9144000" cy="6858000" type="screen4x3"/>
  <p:notesSz cx="9144000" cy="6858000"/>
  <p:custDataLst>
    <p:tags r:id="rId42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F91"/>
    <a:srgbClr val="FFD68E"/>
    <a:srgbClr val="50A8AA"/>
    <a:srgbClr val="7131A1"/>
    <a:srgbClr val="D6A300"/>
    <a:srgbClr val="954ECA"/>
    <a:srgbClr val="FFFFFF"/>
    <a:srgbClr val="0896B0"/>
    <a:srgbClr val="C0E0E1"/>
    <a:srgbClr val="C3C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68076" autoAdjust="0"/>
  </p:normalViewPr>
  <p:slideViewPr>
    <p:cSldViewPr snapToGrid="0">
      <p:cViewPr>
        <p:scale>
          <a:sx n="80" d="100"/>
          <a:sy n="80" d="100"/>
        </p:scale>
        <p:origin x="-7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7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5736921" cy="3444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r>
              <a:rPr lang="en-US" smtClean="0">
                <a:effectLst/>
              </a:rPr>
              <a:t>Joining and Remaining: A Look at the Data on the Role of Adventist Education</a:t>
            </a:r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03089" y="0"/>
            <a:ext cx="1639323" cy="3444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r>
              <a:rPr lang="en-US" smtClean="0">
                <a:effectLst/>
              </a:rPr>
              <a:t>John Wesley Taylor V (taylorjw@gc.adventist.org)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E21BB23A-5CA0-4E1C-8762-9E0E56FB66BA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8260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r>
              <a:rPr lang="en-US" smtClean="0">
                <a:effectLst/>
              </a:rPr>
              <a:t>Joining and Remaining: A Look at the Data on the Role of Adventist Education</a:t>
            </a:r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smtClean="0">
                <a:effectLst/>
              </a:rPr>
              <a:t>Click to edit Master text styles</a:t>
            </a:r>
          </a:p>
          <a:p>
            <a:pPr lvl="1"/>
            <a:r>
              <a:rPr lang="en-US" smtClean="0">
                <a:effectLst/>
              </a:rPr>
              <a:t>Second level</a:t>
            </a:r>
          </a:p>
          <a:p>
            <a:pPr lvl="2"/>
            <a:r>
              <a:rPr lang="en-US" smtClean="0">
                <a:effectLst/>
              </a:rPr>
              <a:t>Third level</a:t>
            </a:r>
          </a:p>
          <a:p>
            <a:pPr lvl="3"/>
            <a:r>
              <a:rPr lang="en-US" smtClean="0">
                <a:effectLst/>
              </a:rPr>
              <a:t>Fourth level</a:t>
            </a:r>
          </a:p>
          <a:p>
            <a:pPr lvl="4"/>
            <a:r>
              <a:rPr lang="en-US" smtClean="0">
                <a:effectLst/>
              </a:rPr>
              <a:t>Fifth level</a:t>
            </a:r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r>
              <a:rPr lang="en-US" smtClean="0">
                <a:effectLst/>
              </a:rPr>
              <a:t>John Wesley Taylor V (taylorjw@gc.adventist.org)</a:t>
            </a:r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413A8FC0-67A0-4E6D-8EEF-251A8DF0E339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49587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DE9CF0-A724-8649-A8A3-BF2ADA8BB249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Школьная администрация – это связующее звено между Советом Попечителей и родителями с учениками.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5738A6-C5AF-3B49-8211-C5FD83EBF805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Школьный бюллетень: информация по финансам, школьные правила</a:t>
            </a:r>
            <a:r>
              <a:rPr lang="en-US"/>
              <a:t>, </a:t>
            </a:r>
            <a:r>
              <a:rPr lang="ru-RU"/>
              <a:t>курсы</a:t>
            </a:r>
            <a:r>
              <a:rPr lang="en-US"/>
              <a:t>,</a:t>
            </a:r>
            <a:r>
              <a:rPr lang="ru-RU"/>
              <a:t>положение о недискриминации, миссия и задачи школы</a:t>
            </a:r>
            <a:r>
              <a:rPr lang="en-US"/>
              <a:t>.</a:t>
            </a:r>
            <a:r>
              <a:rPr lang="ru-RU"/>
              <a:t> Все должно быть выражено ясно, четко и кратко (поможет если возникнут спорные ситуации)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50686-96D4-7B4B-B294-5BBBC62B8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2EA4-D7A1-7442-A95D-B3DB06639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0F702-7617-A14E-B6DD-DBA56A9F59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94B77B-D2AD-1646-A4EC-BAD21DE22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BF9043-B1BA-F247-B087-2C83D589A1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A9C48B-590A-5B4A-89BD-7084368829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3B53274-BAE1-CF47-B38E-0B8F5CA971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A68F1F3-F21B-4241-86BB-F002350792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E97F93-8AC8-7649-A9C2-A5B22C24C0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D345EB-6ACD-1541-92F7-6612B5E7C6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420F7C-2C99-194E-9A9A-C9E46F5145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5AC0-6DEE-AE49-AA4B-830B99A9D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C3A3C0D-0475-FE4F-922B-C7C4F5A54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86BE2-18C6-FB4A-B227-72AC2236D9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EAF7E57-D976-134E-BE50-48E16F800F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E7C5-92E0-8C48-B9D3-81EB4E553B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A649-4391-AE47-9D3C-9987129B38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7446-23E3-6E4F-9ECF-AB560B02F4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EC2F-C940-A74C-B113-64AB3605C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35D6-8028-4C41-A520-49CD0D3FC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F2B2-77B9-414E-906C-F5919E0C6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23A03-B7C9-1F43-8FD1-7052E35D9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652_E_JuiceDr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1288"/>
            <a:ext cx="10668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6DFDC-AFAD-1E41-AF71-ADC8FAF126A0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1" name="Picture 16" descr="NAD logo for powerpoint skewe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9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Click to edit Master text styles</a:t>
            </a:r>
          </a:p>
          <a:p>
            <a:pPr lvl="1" eaLnBrk="1" latinLnBrk="0" hangingPunct="1"/>
            <a:r>
              <a:rPr kumimoji="0" lang="ru-RU" smtClean="0"/>
              <a:t>Second level</a:t>
            </a:r>
          </a:p>
          <a:p>
            <a:pPr lvl="2" eaLnBrk="1" latinLnBrk="0" hangingPunct="1"/>
            <a:r>
              <a:rPr kumimoji="0" lang="ru-RU" smtClean="0"/>
              <a:t>Third level</a:t>
            </a:r>
          </a:p>
          <a:p>
            <a:pPr lvl="3" eaLnBrk="1" latinLnBrk="0" hangingPunct="1"/>
            <a:r>
              <a:rPr kumimoji="0" lang="ru-RU" smtClean="0"/>
              <a:t>Fourth level</a:t>
            </a:r>
          </a:p>
          <a:p>
            <a:pPr lvl="4" eaLnBrk="1" latinLnBrk="0" hangingPunct="1"/>
            <a:r>
              <a:rPr kumimoji="0" lang="ru-R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effectLst/>
              </a:rPr>
              <a:t>Tuesday, September 4, 18</a:t>
            </a:fld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>
              <a:effectLst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pic>
        <p:nvPicPr>
          <p:cNvPr id="10" name="Picture 7" descr="210_E_JuiceDr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9982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NAD logo for powerpoint skewe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9050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95400"/>
            <a:ext cx="7772400" cy="1470025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FF00"/>
                </a:solidFill>
                <a:latin typeface="Balloon XBd BT" pitchFamily="66" charset="0"/>
                <a:ea typeface="+mj-ea"/>
                <a:cs typeface="+mj-cs"/>
              </a:rPr>
              <a:t>Членство в Совете попечителей</a:t>
            </a:r>
            <a:endParaRPr lang="en-US" sz="6000" b="1" dirty="0" smtClean="0">
              <a:solidFill>
                <a:srgbClr val="FFFF00"/>
              </a:solidFill>
              <a:latin typeface="Balloon XBd BT" pitchFamily="66" charset="0"/>
              <a:ea typeface="+mj-ea"/>
              <a:cs typeface="+mj-cs"/>
            </a:endParaRP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3429000"/>
            <a:ext cx="76962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>
                <a:latin typeface="Arial" charset="0"/>
              </a:rPr>
              <a:t>Часть </a:t>
            </a:r>
            <a:r>
              <a:rPr lang="en-US">
                <a:latin typeface="Arial" charset="0"/>
              </a:rPr>
              <a:t>I</a:t>
            </a:r>
          </a:p>
          <a:p>
            <a:pPr eaLnBrk="1" hangingPunct="1"/>
            <a:r>
              <a:rPr lang="ru-RU" sz="3600" b="1" i="1">
                <a:solidFill>
                  <a:schemeClr val="bg1"/>
                </a:solidFill>
                <a:latin typeface="Arial" charset="0"/>
              </a:rPr>
              <a:t>Что значит быть членом Совета попечителей</a:t>
            </a:r>
            <a:r>
              <a:rPr lang="en-US" sz="3600" b="1" i="1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"/>
            <a:ext cx="8229600" cy="1143000"/>
          </a:xfrm>
          <a:effectLst>
            <a:outerShdw blurRad="63500"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Перед кем вы несете </a:t>
            </a:r>
            <a:b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ответственность</a:t>
            </a:r>
            <a:r>
              <a:rPr lang="en-US" b="1" dirty="0" smtClean="0">
                <a:solidFill>
                  <a:srgbClr val="FFFF00"/>
                </a:solidFill>
                <a:ea typeface="+mj-ea"/>
                <a:cs typeface="+mj-cs"/>
              </a:rPr>
              <a:t>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>
                <a:solidFill>
                  <a:schemeClr val="bg1"/>
                </a:solidFill>
                <a:latin typeface="Arial" charset="0"/>
              </a:rPr>
              <a:t>Исполнительный комитет конференции</a:t>
            </a:r>
            <a:endParaRPr lang="en-US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b="1">
                <a:solidFill>
                  <a:schemeClr val="bg1"/>
                </a:solidFill>
                <a:latin typeface="Arial" charset="0"/>
              </a:rPr>
              <a:t>Совет по образованию конференции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  <a:latin typeface="Arial" charset="0"/>
              </a:rPr>
              <a:t>Отдел образования конференции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  <a:latin typeface="Arial" charset="0"/>
              </a:rPr>
              <a:t>Спонсоры</a:t>
            </a:r>
          </a:p>
          <a:p>
            <a:pPr eaLnBrk="1" hangingPunct="1"/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03" name="Picture 5" descr="b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581400"/>
            <a:ext cx="28892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438400" y="4876800"/>
            <a:ext cx="2667000" cy="1981200"/>
          </a:xfrm>
          <a:prstGeom prst="rightArrow">
            <a:avLst>
              <a:gd name="adj1" fmla="val 50000"/>
              <a:gd name="adj2" fmla="val 277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Рассмотрим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каждый из них</a:t>
            </a:r>
            <a:endParaRPr lang="en-US" sz="28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8229600" cy="1143000"/>
          </a:xfrm>
          <a:effectLst>
            <a:outerShdw blurRad="63500"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сполнительный комитет</a:t>
            </a:r>
            <a:b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конференции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7620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  <a:latin typeface="Arial" charset="0"/>
              </a:rPr>
              <a:t>Имеет право «последнего слова», как орган, который конференция наделила полномочиями контролировать все конференционные проекты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" charset="0"/>
              </a:rPr>
              <a:t>Делегирует избранные функции, имеющие отношения к вопросам образования Совету по образованию конференции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3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8229600" cy="1143000"/>
          </a:xfrm>
          <a:effectLst>
            <a:outerShdw blurRad="63500"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Совет по образованию конференции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010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>
                <a:solidFill>
                  <a:schemeClr val="bg1"/>
                </a:solidFill>
                <a:latin typeface="Arial" charset="0"/>
              </a:rPr>
              <a:t>Этот Совет контролирует все аспекты образовательных программ в рамках конференции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800">
                <a:solidFill>
                  <a:schemeClr val="bg1"/>
                </a:solidFill>
                <a:latin typeface="Arial" charset="0"/>
              </a:rPr>
              <a:t>Делегирует избранные функции Совету попечителей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ru-RU" sz="2800">
                <a:solidFill>
                  <a:srgbClr val="FFFF00"/>
                </a:solidFill>
                <a:latin typeface="Arial" charset="0"/>
              </a:rPr>
              <a:t>ВНИМАНИЕ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3677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FF00"/>
                </a:solidFill>
                <a:latin typeface="Arial" charset="0"/>
              </a:rPr>
              <a:t>Внимание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!!!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6858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Несмотря на то, что он делегирует избранные функции местному Совету попечителей, этот факт не означает, что Совет по образованию конференции снимает с себя эти обязанности</a:t>
            </a:r>
            <a:r>
              <a:rPr lang="en-US" altLang="ja-JP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Поскольку конференция юридически связана с действиями Совета попечителей школы, эти две организации должны тесно сотрудничать по вопросам школьного управления и персонала.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229600" cy="1143000"/>
          </a:xfrm>
          <a:effectLst>
            <a:outerShdw blurRad="63500"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тдел </a:t>
            </a:r>
            <a:b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образования конференции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Директор школы работает с Советом попечителей как представителями Совета по образованию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Отдел образование следит за соблюдением правил и процедур, описанных в рабочем курсе униона и конференции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Все обсуждения и решения по кадровым вопросам должны проводиться\приниматься в присутствии сотрудников Отдела образования. 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Проводит оценку школ К-12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1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  <a:effectLst>
            <a:outerShdw blurRad="63500"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Этические нормы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Поддерживать принципы честности, справедливости и доверия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Основывать решения на философии и миссии образовательной системы АСД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Поведение сотрудников должно отражать принципы, проповедуемые адвентистской церковью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Эффективно трудиться в целях понимания и поддержки адвентистской образовательной системы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Учиться находить компромиссы, не жертвуя при этом исповедуемыми принципами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>
            <a:off x="7620000" y="457200"/>
            <a:ext cx="838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51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Соблюдать гражданские права всех членов школьного сообщества  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2800">
                <a:solidFill>
                  <a:schemeClr val="bg1"/>
                </a:solidFill>
                <a:latin typeface="Arial" charset="0"/>
              </a:rPr>
              <a:t>Понимать что авторитет Совета выражается только в его действиях как Совета</a:t>
            </a:r>
            <a:r>
              <a:rPr lang="en-US" altLang="ja-JP" sz="2800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altLang="ja-JP" sz="2800">
                <a:solidFill>
                  <a:schemeClr val="bg1"/>
                </a:solidFill>
                <a:latin typeface="Arial" charset="0"/>
              </a:rPr>
              <a:t> Его члены могут выражать идеи или действовать от имени Совета, только если эти идеи\действия одобрены Советом. </a:t>
            </a:r>
            <a:endParaRPr lang="en-US" altLang="ja-JP" sz="2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Не участвовать в чем-либо, что может скомпрометировать школьную систему, Совет или администрацию 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Избегать любого конфликта интересов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О</a:t>
            </a:r>
            <a:r>
              <a:rPr lang="ru-RU" sz="2800">
                <a:solidFill>
                  <a:schemeClr val="bg1"/>
                </a:solidFill>
                <a:latin typeface="Arial" charset="0"/>
              </a:rPr>
              <a:t>сновывать решения на фактах и ваших независимых суждениях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Этические нормы</a:t>
            </a:r>
            <a:endParaRPr lang="en-US" sz="44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7620000" y="457200"/>
            <a:ext cx="838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95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696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>
                <a:solidFill>
                  <a:schemeClr val="bg1"/>
                </a:solidFill>
                <a:latin typeface="Arial" charset="0"/>
              </a:rPr>
              <a:t>Сотрудничать с членами Совета в духе единства, христианской любви и уважения.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800">
                <a:solidFill>
                  <a:schemeClr val="bg1"/>
                </a:solidFill>
                <a:latin typeface="Arial" charset="0"/>
              </a:rPr>
              <a:t>Поддерживать все решения Совета независимо от каких-либо личных разногласий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ru-RU" sz="2800">
                <a:solidFill>
                  <a:schemeClr val="bg1"/>
                </a:solidFill>
                <a:latin typeface="Arial" charset="0"/>
              </a:rPr>
              <a:t>Сохранять конфиденциальность по всем вопросам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ru-RU" sz="2800">
                <a:solidFill>
                  <a:schemeClr val="bg1"/>
                </a:solidFill>
                <a:latin typeface="Arial" charset="0"/>
              </a:rPr>
              <a:t>Стремиться не управлять школой, но в сотрудничестве с вашими коллегами контролировать процесс эффективного управления школой. 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Этические нормы</a:t>
            </a:r>
            <a:endParaRPr lang="en-US" sz="44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7620000" y="457200"/>
            <a:ext cx="838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07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Направлять все жалобы администрации школы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Оказывать поддержку школьным проектам\программам, посещая их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Если вы имеете детей школьного возраста, то ожидается, что вы запишите их в адвентистскую школу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  <a:latin typeface="Arial" charset="0"/>
              </a:rPr>
              <a:t>Члены Совета обязаны быть членами Церкви АСД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Этические нормы</a:t>
            </a:r>
            <a:endParaRPr lang="en-US" sz="44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7620000" y="457200"/>
            <a:ext cx="838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21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95400"/>
            <a:ext cx="7772400" cy="1470025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FF00"/>
                </a:solidFill>
                <a:ea typeface="+mj-ea"/>
                <a:cs typeface="+mj-cs"/>
              </a:rPr>
              <a:t>Членство в Совете</a:t>
            </a:r>
            <a:br>
              <a:rPr lang="ru-RU" sz="6000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sz="6000" b="1" dirty="0" smtClean="0">
                <a:solidFill>
                  <a:srgbClr val="FFFF00"/>
                </a:solidFill>
                <a:ea typeface="+mj-ea"/>
                <a:cs typeface="+mj-cs"/>
              </a:rPr>
              <a:t>попечителей</a:t>
            </a:r>
            <a:endParaRPr lang="en-US" sz="6000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429000"/>
            <a:ext cx="6400800" cy="1752600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latin typeface="Arial" charset="0"/>
              </a:rPr>
              <a:t>Часть </a:t>
            </a:r>
            <a:r>
              <a:rPr lang="en-US" b="1" dirty="0" smtClean="0">
                <a:latin typeface="Arial" charset="0"/>
              </a:rPr>
              <a:t>II</a:t>
            </a:r>
            <a:endParaRPr lang="en-US" b="1" dirty="0">
              <a:latin typeface="Arial" charset="0"/>
            </a:endParaRPr>
          </a:p>
          <a:p>
            <a:pPr eaLnBrk="1" hangingPunct="1"/>
            <a:r>
              <a:rPr lang="ru-RU" b="1" i="1" dirty="0">
                <a:solidFill>
                  <a:schemeClr val="accent2"/>
                </a:solidFill>
                <a:latin typeface="Arial" charset="0"/>
              </a:rPr>
              <a:t>Эффективное членство</a:t>
            </a:r>
            <a:endParaRPr lang="en-US" b="1" i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Arial" charset="0"/>
                <a:cs typeface="+mj-cs"/>
              </a:rPr>
              <a:t>Зачем нужно </a:t>
            </a:r>
            <a:r>
              <a:rPr lang="ru-RU" sz="4800" b="1" dirty="0" err="1" smtClean="0">
                <a:solidFill>
                  <a:srgbClr val="FFFF00"/>
                </a:solidFill>
                <a:latin typeface="Arial" charset="0"/>
                <a:cs typeface="+mj-cs"/>
              </a:rPr>
              <a:t>адвентистское</a:t>
            </a:r>
            <a:r>
              <a:rPr lang="ru-RU" sz="4800" b="1" dirty="0" smtClean="0">
                <a:solidFill>
                  <a:srgbClr val="FFFF00"/>
                </a:solidFill>
                <a:latin typeface="Arial" charset="0"/>
                <a:cs typeface="+mj-cs"/>
              </a:rPr>
              <a:t> образование</a:t>
            </a:r>
            <a:endParaRPr lang="en-US" sz="4800" b="1" dirty="0">
              <a:solidFill>
                <a:srgbClr val="FFFF00"/>
              </a:solidFill>
              <a:latin typeface="Arial" charset="0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716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>
                <a:solidFill>
                  <a:schemeClr val="tx2"/>
                </a:solidFill>
                <a:latin typeface="Arial" charset="0"/>
              </a:rPr>
              <a:t>Главная цель адвентистского образования – предоставить ученикам и студентам возможность принять Христа как личного Спасителя, позволить Святому Духу преобразовать их жизнь и исполнить поручение Господа проповедовать Евангелие по всему миру.</a:t>
            </a:r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 Совета попечителей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42875" y="920750"/>
            <a:ext cx="9115298" cy="59372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Председатель </a:t>
            </a:r>
            <a:r>
              <a:rPr lang="mr-IN" dirty="0" smtClean="0"/>
              <a:t>–</a:t>
            </a:r>
            <a:r>
              <a:rPr lang="ru-RU" dirty="0" smtClean="0"/>
              <a:t> президент конференции/миссии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Секретарь </a:t>
            </a:r>
            <a:r>
              <a:rPr lang="mr-IN" dirty="0" smtClean="0"/>
              <a:t>–</a:t>
            </a:r>
            <a:r>
              <a:rPr lang="ru-RU" dirty="0" smtClean="0"/>
              <a:t> директор школы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Секретарь конференции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Казначей конференции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Директор Отдела </a:t>
            </a:r>
            <a:r>
              <a:rPr lang="ru-RU" dirty="0"/>
              <a:t>образования конференции/</a:t>
            </a:r>
            <a:r>
              <a:rPr lang="ru-RU" dirty="0" smtClean="0"/>
              <a:t>миссии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Пастор местной Церкви (на базе которой открыта школа)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Пресвитер местной Церкви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Представитель от родителей (член Церкви АСД)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Предста</a:t>
            </a:r>
            <a:r>
              <a:rPr lang="ru-RU" dirty="0" smtClean="0"/>
              <a:t>витель от рядовых членов Церкви (опыт </a:t>
            </a:r>
            <a:r>
              <a:rPr lang="ru-RU" dirty="0" smtClean="0">
                <a:solidFill>
                  <a:srgbClr val="FFFFFF"/>
                </a:solidFill>
              </a:rPr>
              <a:t>работы в др</a:t>
            </a:r>
            <a:r>
              <a:rPr lang="ru-RU" dirty="0" smtClean="0"/>
              <a:t>угой школе, опыт управления или из </a:t>
            </a:r>
            <a:r>
              <a:rPr lang="ru-RU" dirty="0" smtClean="0">
                <a:solidFill>
                  <a:srgbClr val="FFFFFF"/>
                </a:solidFill>
              </a:rPr>
              <a:t>числа спонсоров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762000"/>
            <a:ext cx="73914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Эффективная работа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68230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333399"/>
                </a:solidFill>
              </a:rPr>
              <a:t>Все заседания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333399"/>
                </a:solidFill>
              </a:rPr>
              <a:t>Совета попечителей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333399"/>
                </a:solidFill>
              </a:rPr>
              <a:t>должны быть организованы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333399"/>
                </a:solidFill>
              </a:rPr>
              <a:t>и структурированы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333399"/>
                </a:solidFill>
              </a:rPr>
              <a:t>надлежащим образом</a:t>
            </a:r>
            <a:endParaRPr lang="en-US" sz="400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05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Ожидания от членов Совета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143000"/>
            <a:ext cx="6781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>
                <a:latin typeface="Arial" charset="0"/>
              </a:rPr>
              <a:t>Ознакомиться с политикой Совета, бюджетом, учебными программами, преподаваемыми дисциплинами, процедурами, школьными правилами, школьным календарем, механизмом рассмотрения жалоб и т.д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>
                <a:latin typeface="Arial" charset="0"/>
              </a:rPr>
              <a:t>Знать, где найти информацию. Положения конференции и униона, школьный устав, правила, протоколы с прошлых заседаний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>
                <a:latin typeface="Arial" charset="0"/>
              </a:rPr>
              <a:t>Вести записи для членов Совета</a:t>
            </a:r>
            <a:r>
              <a:rPr lang="en-US" sz="2200">
                <a:latin typeface="Arial" charset="0"/>
              </a:rPr>
              <a:t>. </a:t>
            </a:r>
            <a:r>
              <a:rPr lang="ru-RU" sz="2200">
                <a:latin typeface="Arial" charset="0"/>
              </a:rPr>
              <a:t>Миссия школы, бюджет, школьные положения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>
                <a:latin typeface="Arial" charset="0"/>
              </a:rPr>
              <a:t>Интересоваться всеми аспектами программы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>
                <a:latin typeface="Arial" charset="0"/>
              </a:rPr>
              <a:t>Не позволять личным пристрастиям перерасти в предубеждение или дискриминацию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>
                <a:latin typeface="Arial" charset="0"/>
              </a:rPr>
              <a:t>Быть осторожным со своим собственным суждением</a:t>
            </a:r>
            <a:r>
              <a:rPr lang="en-US" sz="2200">
                <a:latin typeface="Arial" charset="0"/>
              </a:rPr>
              <a:t>.</a:t>
            </a:r>
            <a:r>
              <a:rPr lang="ru-RU" sz="2200">
                <a:latin typeface="Arial" charset="0"/>
              </a:rPr>
              <a:t> Быть открытыми для других мнений.</a:t>
            </a:r>
            <a:endParaRPr lang="en-US" sz="2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228600"/>
            <a:ext cx="76962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Что необходимо сделать?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371600"/>
            <a:ext cx="6858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>
                <a:latin typeface="Arial" charset="0"/>
              </a:rPr>
              <a:t>Разработайте процедуру для повестки дня – как выбирать вопросы для повестки дня, кто будет представлять их. 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>
                <a:latin typeface="Arial" charset="0"/>
              </a:rPr>
              <a:t>Избегайте «сюрпризов». Придерживайтесь повестки дня, готовьтесь основательно. 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П</a:t>
            </a:r>
            <a:r>
              <a:rPr lang="ru-RU" sz="2000">
                <a:latin typeface="Arial" charset="0"/>
              </a:rPr>
              <a:t>редседатель Совета и директор школы должны обсудить повестку дня перед заседанием</a:t>
            </a:r>
            <a:r>
              <a:rPr lang="en-US" sz="20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>
                <a:latin typeface="Arial" charset="0"/>
              </a:rPr>
              <a:t>Избегайте обсуждение административных вопросов на заседании Совета</a:t>
            </a:r>
            <a:r>
              <a:rPr lang="en-US" sz="20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>
                <a:latin typeface="Arial" charset="0"/>
              </a:rPr>
              <a:t>Сделайте рассылку повестки и сопровождающей информации всем членам Совета перед заседанием. 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>
                <a:latin typeface="Arial" charset="0"/>
              </a:rPr>
              <a:t>Цените время – не затягивайте совещания</a:t>
            </a:r>
            <a:r>
              <a:rPr lang="en-US" sz="2000">
                <a:latin typeface="Arial" charset="0"/>
              </a:rPr>
              <a:t>. </a:t>
            </a:r>
            <a:r>
              <a:rPr lang="ru-RU" sz="2000">
                <a:latin typeface="Arial" charset="0"/>
              </a:rPr>
              <a:t>Группируйте похожие темы, чтобы члены Совета могли сфокусироваться в одном направлении. 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>
                <a:latin typeface="Arial" charset="0"/>
              </a:rPr>
              <a:t>Заседания Совета, как правило, проводятся как открытые, но некоторые вопросы должны рассматриваться на закрытом заседании.</a:t>
            </a: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Проведение </a:t>
            </a:r>
            <a:b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совещания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Совещания должны начинаться и заканчиваться вовремя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Члены Совета обязаны быть подготовленными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Должна быть организована процедура для тех случаев, когда персонал, спонсоры или ученики имеют слово к Совету.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Обсуждения должны быть сосредоточены на теме. Избегайте неуместных дискуссий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Следить за повесткой дня обязан председатель Совета</a:t>
            </a:r>
            <a:r>
              <a:rPr lang="en-US" sz="22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Председатель организовывает выступления членов Совета и предоставляет им право говорить</a:t>
            </a:r>
            <a:r>
              <a:rPr lang="en-US" sz="2200">
                <a:latin typeface="Arial" charset="0"/>
              </a:rPr>
              <a:t>.</a:t>
            </a:r>
            <a:endParaRPr lang="ru-RU" sz="22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>
                <a:latin typeface="Arial" charset="0"/>
              </a:rPr>
              <a:t>Председатель наблюдает порядок выступления (дает слово тем, кто еще не выступал</a:t>
            </a:r>
            <a:r>
              <a:rPr lang="en-US" sz="2200">
                <a:latin typeface="Arial" charset="0"/>
              </a:rPr>
              <a:t>,</a:t>
            </a:r>
            <a:r>
              <a:rPr lang="ru-RU" sz="2200">
                <a:latin typeface="Arial" charset="0"/>
              </a:rPr>
              <a:t> и тем</a:t>
            </a:r>
            <a:r>
              <a:rPr lang="en-US" sz="2200">
                <a:latin typeface="Arial" charset="0"/>
              </a:rPr>
              <a:t>,</a:t>
            </a:r>
            <a:r>
              <a:rPr lang="ru-RU" sz="2200">
                <a:latin typeface="Arial" charset="0"/>
              </a:rPr>
              <a:t> кто выражает   	альтернативную точку зрения). </a:t>
            </a:r>
            <a:endParaRPr lang="en-US" sz="2200">
              <a:latin typeface="Arial" charset="0"/>
            </a:endParaRP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7391400" y="6858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8991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Избегайте повторного выступления по тому же самому вопросу, предоставляя сначала возможность высказаться всем желающим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Выступающий должен касаться темы, а не личности</a:t>
            </a:r>
            <a:r>
              <a:rPr lang="en-US" sz="2400">
                <a:latin typeface="Arial" charset="0"/>
              </a:rPr>
              <a:t>.</a:t>
            </a:r>
            <a:r>
              <a:rPr lang="ru-RU" sz="2400">
                <a:latin typeface="Arial" charset="0"/>
              </a:rPr>
              <a:t> Не перебивайте. Будьте кратки.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Председатель должен следить за динамикой совещания, не позволяя совещанию быть затянутым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Если у вас возник конфликт интересов, сообщите об этом председателю незамедлительно. Не участвуйте в обсуждении, попросите секретаря отметить в протоколе, что вы воздержались от голосования. Вы даже можете временно покинуть зал заседания, чтобы другие могли свободно выражать свою точку зрения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rgbClr val="CCFFCC"/>
                </a:solidFill>
                <a:latin typeface="Arial" charset="0"/>
              </a:rPr>
              <a:t>               </a:t>
            </a:r>
            <a:r>
              <a:rPr lang="ru-RU" sz="2400">
                <a:latin typeface="Arial" charset="0"/>
              </a:rPr>
              <a:t>Создайте</a:t>
            </a:r>
            <a:r>
              <a:rPr lang="ru-RU" sz="2400">
                <a:solidFill>
                  <a:srgbClr val="CCFFCC"/>
                </a:solidFill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атмосферу сотрудничества, а не      			соперничества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                       Очень важно, чтобы председатель четко и  			ясно излагал вопрос перед голосованием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Проведение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совещания</a:t>
            </a:r>
            <a:endParaRPr lang="en-US" sz="4400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7391400" y="6858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71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ea typeface="+mj-ea"/>
                <a:cs typeface="+mj-cs"/>
              </a:rPr>
              <a:t>Процедурные вопросы</a:t>
            </a:r>
            <a:endParaRPr lang="en-US" sz="4000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Перед тем как выступить с предложением или словом, обратитесь к председателю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Только одно предложение должно быть высказано в одном выступлении. 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Председатель спрашивает поддержки предложения, и если одобрение получено, переходит к обсуждению.   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Предложение может потребовать поправки в ходе обсуждения</a:t>
            </a:r>
            <a:r>
              <a:rPr lang="en-US" sz="2400">
                <a:latin typeface="Arial" charset="0"/>
              </a:rPr>
              <a:t>.</a:t>
            </a:r>
            <a:r>
              <a:rPr lang="ru-RU" sz="2400">
                <a:latin typeface="Arial" charset="0"/>
              </a:rPr>
              <a:t> Поправка должна быть поддержана и вынесена на голосование перед тем, как будет принято решение по выдвинутому предложению.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61722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Закрытое заседание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143000"/>
            <a:ext cx="69342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Когда вопрос касается отдельного человека (преподавателя, ученика), председатель должен объявить закрытое заседание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Во время закрытого заседания ВСЕ члены Совета, не имеющие права голоса, должны покинуть зал заседания. Если они не покинут зал, заседание должно быть перенесено.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Все вопросы обсуждаемые на закрытом заседании, не должны обсуждаться вне его</a:t>
            </a:r>
            <a:r>
              <a:rPr lang="en-US" sz="2400">
                <a:latin typeface="Arial" charset="0"/>
              </a:rPr>
              <a:t>.</a:t>
            </a:r>
            <a:r>
              <a:rPr lang="ru-RU" sz="2400">
                <a:latin typeface="Arial" charset="0"/>
              </a:rPr>
              <a:t> Члены Совета несут ответственность за сохранение конфиденциальности.  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Секретарь Совета должен отправлять копии протоколов в офис Конференции. Каждый раз, когда на Совете обсуждается преподавательский состав, должен присутствовать представитель Отдела  	образования Конференции.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Эффективное управление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школой можно достигнуть лишь в том случае, когда администрация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 и Совет будут добросовестно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исполнять свои обязанности,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не смешивая ответственности</a:t>
            </a:r>
            <a:r>
              <a:rPr lang="en-US" sz="3600" b="1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4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229600" cy="6096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ea typeface="+mj-ea"/>
                <a:cs typeface="+mj-cs"/>
              </a:rPr>
              <a:t>Управленческая модель</a:t>
            </a:r>
            <a:r>
              <a:rPr lang="en-US" sz="4000" dirty="0" smtClean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rgbClr val="FFFF00"/>
                </a:solidFill>
                <a:ea typeface="+mj-ea"/>
                <a:cs typeface="+mj-cs"/>
              </a:rPr>
            </a:br>
            <a:endParaRPr lang="en-US" sz="4000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990600"/>
            <a:ext cx="69342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Работа с долгосрочными проектами стимулирует креативный подход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Нацеленность на будущее стимулирует прогрессивное мышление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Возможность мечтать </a:t>
            </a:r>
            <a:r>
              <a:rPr lang="mr-IN" sz="2400">
                <a:latin typeface="Arial" charset="0"/>
              </a:rPr>
              <a:t>–</a:t>
            </a:r>
            <a:r>
              <a:rPr lang="ru-RU" sz="2400">
                <a:latin typeface="Arial" charset="0"/>
              </a:rPr>
              <a:t> думать о невозможном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Приверженность фундаментальным ценностям позволяет следовать принципам, которых придерживается организация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Решение спорных вопросов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Исполнение своих обязанностей администрацией (контроль работы со стороны Совета попечителей)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Определение ответственности администрации и Совета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Приоритетная забота об учителях и сотрудниках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  <a:ea typeface="+mj-ea"/>
                <a:cs typeface="+mj-cs"/>
              </a:rPr>
              <a:t>Цель адвентистского образования</a:t>
            </a:r>
            <a:endParaRPr lang="en-US" sz="4800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69342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ja-JP" altLang="en-US" sz="2800" dirty="0" smtClean="0">
                <a:latin typeface="Arial" charset="0"/>
                <a:cs typeface="+mn-cs"/>
              </a:rPr>
              <a:t>“</a:t>
            </a:r>
            <a:r>
              <a:rPr lang="ru-RU" altLang="ja-JP" sz="2800" dirty="0" smtClean="0">
                <a:latin typeface="Arial" charset="0"/>
                <a:cs typeface="+mn-cs"/>
              </a:rPr>
              <a:t>Величайшая цель образования – помочь нам использовать способности, дарованные Богом таким образом, чтобы представить Его истины в этом мире и прославить Его святое имя»  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cs typeface="+mn-cs"/>
            </a:endParaRPr>
          </a:p>
          <a:p>
            <a:pPr algn="r" eaLnBrk="1" hangingPunct="1">
              <a:buFontTx/>
              <a:buNone/>
              <a:defRPr/>
            </a:pPr>
            <a:r>
              <a:rPr lang="en-US" sz="2400" i="1" dirty="0">
                <a:latin typeface="Arial" charset="0"/>
                <a:cs typeface="+mn-cs"/>
              </a:rPr>
              <a:t>			         </a:t>
            </a:r>
            <a:r>
              <a:rPr lang="ru-RU" sz="2400" i="1" dirty="0" smtClean="0">
                <a:latin typeface="Arial" charset="0"/>
                <a:cs typeface="+mn-cs"/>
              </a:rPr>
              <a:t>Принципы христианского образования</a:t>
            </a:r>
            <a:r>
              <a:rPr lang="en-US" sz="2400" i="1" dirty="0" smtClean="0">
                <a:latin typeface="Arial" charset="0"/>
                <a:cs typeface="+mn-cs"/>
              </a:rPr>
              <a:t>.</a:t>
            </a:r>
            <a:r>
              <a:rPr lang="ru-RU" sz="2400" i="1" dirty="0" smtClean="0">
                <a:latin typeface="Arial" charset="0"/>
                <a:cs typeface="+mn-cs"/>
              </a:rPr>
              <a:t> С.</a:t>
            </a:r>
            <a:r>
              <a:rPr lang="en-US" sz="2400" i="1" dirty="0" smtClean="0">
                <a:latin typeface="Arial" charset="0"/>
                <a:cs typeface="+mn-cs"/>
              </a:rPr>
              <a:t> </a:t>
            </a:r>
            <a:r>
              <a:rPr lang="en-US" sz="2400" i="1" dirty="0">
                <a:latin typeface="Arial" charset="0"/>
                <a:cs typeface="+mn-cs"/>
              </a:rPr>
              <a:t>45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 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86000" y="-65088"/>
            <a:ext cx="655478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Управленческая модель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(полезные советы)</a:t>
            </a:r>
            <a:endParaRPr lang="en-US" sz="2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81200" y="1066800"/>
            <a:ext cx="7162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smtClean="0">
                <a:solidFill>
                  <a:srgbClr val="000000"/>
                </a:solidFill>
              </a:rPr>
              <a:t> </a:t>
            </a:r>
            <a:r>
              <a:rPr lang="ru-RU" sz="2200" smtClean="0">
                <a:solidFill>
                  <a:srgbClr val="000000"/>
                </a:solidFill>
              </a:rPr>
              <a:t>Бережно относитесь к словам: при составлении курса, рабочей программы будьте точны и кратки, не повторяйтесь.</a:t>
            </a:r>
            <a:endParaRPr lang="en-US" sz="22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smtClean="0">
                <a:solidFill>
                  <a:srgbClr val="000000"/>
                </a:solidFill>
              </a:rPr>
              <a:t>  </a:t>
            </a:r>
            <a:r>
              <a:rPr lang="ru-RU" sz="2200" smtClean="0">
                <a:solidFill>
                  <a:srgbClr val="000000"/>
                </a:solidFill>
              </a:rPr>
              <a:t>Инвестируйте в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ru-RU" sz="2200" smtClean="0">
                <a:solidFill>
                  <a:srgbClr val="000000"/>
                </a:solidFill>
              </a:rPr>
              <a:t>подбор и обучение – прописывайте процесс и политику	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smtClean="0">
                <a:solidFill>
                  <a:srgbClr val="000000"/>
                </a:solidFill>
              </a:rPr>
              <a:t>  Проверяйте работу директора: директор может ожидать от Совета работу по оговоренным правилам</a:t>
            </a:r>
            <a:endParaRPr lang="en-US" sz="22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smtClean="0">
                <a:solidFill>
                  <a:srgbClr val="000000"/>
                </a:solidFill>
              </a:rPr>
              <a:t>  </a:t>
            </a:r>
            <a:r>
              <a:rPr lang="ru-RU" sz="2200" smtClean="0">
                <a:solidFill>
                  <a:srgbClr val="000000"/>
                </a:solidFill>
              </a:rPr>
              <a:t>Преодолевайте стереотипное мышление </a:t>
            </a:r>
            <a:r>
              <a:rPr lang="ru-RU" sz="2200" i="1" smtClean="0">
                <a:solidFill>
                  <a:srgbClr val="000000"/>
                </a:solidFill>
              </a:rPr>
              <a:t>(Почему мы делаем то, что делаем?)</a:t>
            </a:r>
            <a:endParaRPr lang="en-US" sz="2200" i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smtClean="0">
                <a:solidFill>
                  <a:srgbClr val="000000"/>
                </a:solidFill>
              </a:rPr>
              <a:t>  </a:t>
            </a:r>
            <a:r>
              <a:rPr lang="ru-RU" sz="2200" smtClean="0">
                <a:solidFill>
                  <a:srgbClr val="000000"/>
                </a:solidFill>
              </a:rPr>
              <a:t>Оценивайте работу Совета </a:t>
            </a:r>
            <a:r>
              <a:rPr lang="ru-RU" sz="2200" i="1" smtClean="0">
                <a:solidFill>
                  <a:srgbClr val="000000"/>
                </a:solidFill>
              </a:rPr>
              <a:t>(Что мы хотим достичь</a:t>
            </a:r>
            <a:r>
              <a:rPr lang="en-US" sz="2200" i="1" smtClean="0">
                <a:solidFill>
                  <a:srgbClr val="000000"/>
                </a:solidFill>
              </a:rPr>
              <a:t>? </a:t>
            </a:r>
            <a:r>
              <a:rPr lang="ru-RU" sz="2200" i="1" smtClean="0">
                <a:solidFill>
                  <a:srgbClr val="000000"/>
                </a:solidFill>
              </a:rPr>
              <a:t>На правильном ли мы пути? Как определить это?) </a:t>
            </a:r>
            <a:endParaRPr lang="en-US" sz="2200" i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smtClean="0">
                <a:solidFill>
                  <a:srgbClr val="000000"/>
                </a:solidFill>
              </a:rPr>
              <a:t>  </a:t>
            </a:r>
            <a:r>
              <a:rPr lang="ru-RU" sz="2200" smtClean="0">
                <a:solidFill>
                  <a:srgbClr val="000000"/>
                </a:solidFill>
              </a:rPr>
              <a:t>Постоянно перепроверяйте свою работу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smtClean="0">
                <a:solidFill>
                  <a:srgbClr val="000000"/>
                </a:solidFill>
              </a:rPr>
              <a:t> 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ru-RU" sz="2200" smtClean="0">
                <a:solidFill>
                  <a:srgbClr val="000000"/>
                </a:solidFill>
              </a:rPr>
              <a:t>Рассматривать прошлый опыт как урок, а не как  	неудачу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smtClean="0">
                <a:solidFill>
                  <a:srgbClr val="000000"/>
                </a:solidFill>
              </a:rPr>
              <a:t>   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ru-RU" sz="2200" smtClean="0">
                <a:solidFill>
                  <a:srgbClr val="000000"/>
                </a:solidFill>
              </a:rPr>
              <a:t>Стремитесь к совершенству, больше чем просто к  	решению проблем</a:t>
            </a:r>
            <a:endParaRPr lang="en-US" sz="2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81089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000000"/>
                </a:solidFill>
              </a:rPr>
              <a:t>Совет устанавливает способ управления и предоставляет право администрации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000000"/>
                </a:solidFill>
              </a:rPr>
              <a:t>применять этот способ управления в решении текущих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18301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716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FF00"/>
                </a:solidFill>
                <a:ea typeface="+mj-ea"/>
                <a:cs typeface="+mj-cs"/>
              </a:rPr>
              <a:t>Отношения между</a:t>
            </a:r>
            <a:br>
              <a:rPr lang="ru-RU" sz="6000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sz="6000" dirty="0" smtClean="0">
                <a:solidFill>
                  <a:srgbClr val="FFFF00"/>
                </a:solidFill>
                <a:ea typeface="+mj-ea"/>
                <a:cs typeface="+mj-cs"/>
              </a:rPr>
              <a:t>членами Совета</a:t>
            </a:r>
            <a:endParaRPr lang="en-US" sz="6000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2560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79800"/>
            <a:ext cx="43767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6096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Arial" charset="0"/>
                <a:cs typeface="+mj-cs"/>
              </a:rPr>
              <a:t>Полезные советы</a:t>
            </a:r>
            <a:endParaRPr lang="en-US" sz="4000" dirty="0">
              <a:solidFill>
                <a:srgbClr val="FFFF00"/>
              </a:solidFill>
              <a:latin typeface="Arial" charset="0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762000"/>
            <a:ext cx="6934200" cy="5257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700">
                <a:latin typeface="Arial" charset="0"/>
              </a:rPr>
              <a:t>Успешные члены Совета постоянно учатся. Не обманывайтесь, что вы знаете все</a:t>
            </a:r>
            <a:r>
              <a:rPr lang="en-US" sz="2700">
                <a:latin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700">
                <a:latin typeface="Arial" charset="0"/>
              </a:rPr>
              <a:t>Важно помнить что не все проблемы имеют решение</a:t>
            </a:r>
            <a:r>
              <a:rPr lang="en-US" sz="2700">
                <a:latin typeface="Arial" charset="0"/>
              </a:rPr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ru-RU" sz="2700">
                <a:latin typeface="Arial" charset="0"/>
              </a:rPr>
              <a:t>Когда вы оказываетесь в меньшинстве при обсуждении того или иного вопроса, придерживайтесь своего мнения без ложного чувства вины, но публично поддерживайте большинство голосов</a:t>
            </a:r>
            <a:r>
              <a:rPr lang="en-US" sz="270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700">
                <a:latin typeface="Arial" charset="0"/>
              </a:rPr>
              <a:t>Помните – задать вопрос по существу и задавать вопрос к каждому комментарию – это две большие разницы.</a:t>
            </a:r>
            <a:r>
              <a:rPr lang="en-US" sz="2700">
                <a:latin typeface="Arial" charset="0"/>
              </a:rPr>
              <a:t> </a:t>
            </a:r>
            <a:endParaRPr lang="ru-RU" sz="27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>
                <a:latin typeface="Arial" charset="0"/>
              </a:rPr>
              <a:t>         Поддерживайте друг друга и 			действуйте как одна команда</a:t>
            </a:r>
            <a:endParaRPr lang="en-US" sz="2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В обязанности Совета входит: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295400"/>
            <a:ext cx="6477000" cy="4525963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Выделение средств на осуществление     учебной деятельности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Обзор административных отчетов</a:t>
            </a: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Принятие учебного плана и стратегий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Установление целей образовательного процесса и обеспечение сотрудников возможностью проходить курсы по повышению квалификации</a:t>
            </a: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Содействие профессиональному росту персонала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Быть в курсе образовательных инноваций</a:t>
            </a: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>
                <a:latin typeface="Arial" charset="0"/>
              </a:rPr>
              <a:t>Следить за оцениванием персонала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9144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a typeface="+mj-ea"/>
                <a:cs typeface="+mj-cs"/>
              </a:rPr>
              <a:t>О роли и действиях Совета</a:t>
            </a:r>
            <a:endParaRPr lang="en-US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Прием на работу учителей должен рассматриваться на основании учебного плана и программе по повышению квалификации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Требовать отчетности об изменениях и текущем положении учебной программы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Совет должен быть осведомлен о новых учебных планах и поддерживать постоянное их развитие 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latin typeface="Arial" charset="0"/>
              </a:rPr>
              <a:t>Удовлетворение потребностей учащихся должно быть рассмотрено Советом, чтобы обеспечить качественное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8274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406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7000" y="914400"/>
            <a:ext cx="4557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Вопросы</a:t>
            </a:r>
            <a:r>
              <a:rPr lang="en-US" sz="66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82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47"/>
          <p:cNvGrpSpPr>
            <a:grpSpLocks/>
          </p:cNvGrpSpPr>
          <p:nvPr/>
        </p:nvGrpSpPr>
        <p:grpSpPr bwMode="auto">
          <a:xfrm>
            <a:off x="914400" y="1122363"/>
            <a:ext cx="8355013" cy="4867275"/>
            <a:chOff x="-342" y="363"/>
            <a:chExt cx="6622" cy="3857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3216" y="1008"/>
              <a:ext cx="0" cy="4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535" y="1008"/>
              <a:ext cx="0" cy="5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880" y="3697"/>
              <a:ext cx="0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H="1">
              <a:off x="3407" y="4080"/>
              <a:ext cx="129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68" y="2832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1168" y="2795"/>
              <a:ext cx="384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1776" y="1535"/>
              <a:ext cx="3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584" y="3552"/>
              <a:ext cx="26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2880" y="1680"/>
              <a:ext cx="0" cy="13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816" y="1008"/>
              <a:ext cx="30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576" y="577"/>
              <a:ext cx="0" cy="4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4944" y="577"/>
              <a:ext cx="1" cy="22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264" y="862"/>
              <a:ext cx="663" cy="27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346" y="846"/>
              <a:ext cx="58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ЕАД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64" y="393"/>
              <a:ext cx="663" cy="28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94" y="363"/>
              <a:ext cx="38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ГК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1320" y="872"/>
              <a:ext cx="1192" cy="27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531" y="802"/>
              <a:ext cx="96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Унион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2738" y="872"/>
              <a:ext cx="1389" cy="27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2678" y="802"/>
              <a:ext cx="157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Конференция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296" y="393"/>
              <a:ext cx="1193" cy="28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4330" y="379"/>
              <a:ext cx="10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ОО ЕАД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4296" y="872"/>
              <a:ext cx="1193" cy="27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4067" y="845"/>
              <a:ext cx="1691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ОО Униона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4296" y="1401"/>
              <a:ext cx="1764" cy="28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4248" y="1345"/>
              <a:ext cx="203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ОО конференции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-342" y="1401"/>
              <a:ext cx="2182" cy="60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-342" y="1406"/>
              <a:ext cx="2235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Совет по образованию униона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2208" y="1411"/>
              <a:ext cx="1598" cy="6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2195" y="1325"/>
              <a:ext cx="1691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Совет по образованию конференции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134" y="2734"/>
              <a:ext cx="1578" cy="521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200" y="2715"/>
              <a:ext cx="1444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CopprplGoth Hv BT" pitchFamily="34" charset="0"/>
                  <a:ea typeface="ＭＳ Ｐゴシック" charset="0"/>
                  <a:cs typeface="ＭＳ Ｐゴシック" charset="0"/>
                </a:rPr>
                <a:t>Совет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CopprplGoth Hv BT" pitchFamily="34" charset="0"/>
                  <a:ea typeface="ＭＳ Ｐゴシック" charset="0"/>
                  <a:cs typeface="ＭＳ Ｐゴシック" charset="0"/>
                </a:rPr>
                <a:t>попечителей</a:t>
              </a:r>
              <a:endParaRPr lang="en-US" sz="2000" b="1" dirty="0">
                <a:solidFill>
                  <a:srgbClr val="FFFFFF"/>
                </a:solidFill>
                <a:latin typeface="CopprplGoth Hv BT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81" y="3321"/>
              <a:ext cx="1855" cy="50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99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oper Md BT" charset="0"/>
                  <a:ea typeface="ＭＳ Ｐゴシック" charset="0"/>
                  <a:cs typeface="ＭＳ Ｐゴシック" charset="0"/>
                </a:rPr>
                <a:t>Администрация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99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oper Md BT" charset="0"/>
                  <a:ea typeface="ＭＳ Ｐゴシック" charset="0"/>
                  <a:cs typeface="ＭＳ Ｐゴシック" charset="0"/>
                </a:rPr>
                <a:t>школы</a:t>
              </a:r>
              <a:endParaRPr lang="en-US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Md B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44" name="Rectangle 42"/>
            <p:cNvSpPr>
              <a:spLocks noChangeArrowheads="1"/>
            </p:cNvSpPr>
            <p:nvPr/>
          </p:nvSpPr>
          <p:spPr bwMode="auto">
            <a:xfrm>
              <a:off x="538" y="340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3912" y="3321"/>
              <a:ext cx="1574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99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oper Md BT" charset="0"/>
                  <a:ea typeface="ＭＳ Ｐゴシック" charset="0"/>
                  <a:cs typeface="ＭＳ Ｐゴシック" charset="0"/>
                </a:rPr>
                <a:t>Родители</a:t>
              </a:r>
              <a:endParaRPr lang="en-US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Md B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2091" y="3321"/>
              <a:ext cx="1579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99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oper Md BT" charset="0"/>
                  <a:ea typeface="ＭＳ Ｐゴシック" charset="0"/>
                  <a:cs typeface="ＭＳ Ｐゴシック" charset="0"/>
                </a:rPr>
                <a:t>Учителя</a:t>
              </a:r>
              <a:endParaRPr lang="en-US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Md B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2091" y="3890"/>
              <a:ext cx="1579" cy="3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99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oper Md BT" charset="0"/>
                  <a:ea typeface="ＭＳ Ｐゴシック" charset="0"/>
                  <a:cs typeface="ＭＳ Ｐゴシック" charset="0"/>
                </a:rPr>
                <a:t>Учащиеся</a:t>
              </a:r>
              <a:endParaRPr lang="en-US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Md B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4703" y="37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C000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3581400" y="152400"/>
            <a:ext cx="3317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Структура</a:t>
            </a:r>
            <a:endParaRPr lang="en-US" sz="48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Роль Совета Попечителей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7400" y="4953000"/>
            <a:ext cx="6553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В работе школы должны быть учтены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запросы Совета Попечителей</a:t>
            </a:r>
            <a:endParaRPr lang="en-US" sz="20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38600" y="2819400"/>
            <a:ext cx="2667000" cy="1676400"/>
            <a:chOff x="2544" y="1632"/>
            <a:chExt cx="1680" cy="1056"/>
          </a:xfrm>
        </p:grpSpPr>
        <p:sp>
          <p:nvSpPr>
            <p:cNvPr id="18440" name="Oval 6"/>
            <p:cNvSpPr>
              <a:spLocks noChangeArrowheads="1"/>
            </p:cNvSpPr>
            <p:nvPr/>
          </p:nvSpPr>
          <p:spPr bwMode="auto">
            <a:xfrm>
              <a:off x="2544" y="1632"/>
              <a:ext cx="1680" cy="10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4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736" y="1872"/>
              <a:ext cx="1284" cy="411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sz="3600" kern="1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Swiss921 BT"/>
                  <a:ea typeface="Swiss921 BT"/>
                  <a:cs typeface="Swiss921 BT"/>
                </a:rPr>
                <a:t>Совет Попечителей </a:t>
              </a:r>
              <a:endPara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Swiss921 BT"/>
                <a:ea typeface="Swiss921 BT"/>
                <a:cs typeface="Swiss921 BT"/>
              </a:endParaRPr>
            </a:p>
          </p:txBody>
        </p:sp>
      </p:grp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486400" y="1676400"/>
            <a:ext cx="3352800" cy="685800"/>
          </a:xfrm>
          <a:prstGeom prst="flowChartTerminator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Родители и ученики</a:t>
            </a:r>
            <a:endParaRPr lang="en-US" sz="20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-3824225">
            <a:off x="3111500" y="2343150"/>
            <a:ext cx="762000" cy="1295400"/>
          </a:xfrm>
          <a:prstGeom prst="upDownArrow">
            <a:avLst>
              <a:gd name="adj1" fmla="val 50000"/>
              <a:gd name="adj2" fmla="val 34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1447800" y="1676400"/>
            <a:ext cx="2286000" cy="762000"/>
          </a:xfrm>
          <a:prstGeom prst="flowChartAlternate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Администрация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школы</a:t>
            </a:r>
            <a:endParaRPr lang="en-US" sz="2000" b="1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 rot="-5400000">
            <a:off x="4305300" y="1257300"/>
            <a:ext cx="609600" cy="1600200"/>
          </a:xfrm>
          <a:prstGeom prst="upDown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Функция </a:t>
            </a:r>
            <a:b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Совета Попечителей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Разработать четко поставленные практические задачи и цели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Обеспечивать внедрение выбранного курса и планов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Вести протоколы каждого заседания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Разрабатывать политику в отношении различных аспектов школьной жизни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(</a:t>
            </a:r>
            <a:r>
              <a:rPr lang="ru-RU" sz="2000" b="1">
                <a:solidFill>
                  <a:schemeClr val="bg1"/>
                </a:solidFill>
                <a:latin typeface="Arial" charset="0"/>
              </a:rPr>
              <a:t>использование школьной собственности, осуществление закупок, обучение, набор в школу, учебники, дресс-код, правила поведения, долгосрочное и краткосрочное планирование) </a:t>
            </a:r>
          </a:p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Поддержка директора\завуча школы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400">
                <a:solidFill>
                  <a:schemeClr val="bg1"/>
                </a:solidFill>
                <a:latin typeface="Arial" charset="0"/>
              </a:rPr>
              <a:t>Давать рекомендации администрации школы в случае серьезных административных нарушений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>
                <a:solidFill>
                  <a:schemeClr val="accent1"/>
                </a:solidFill>
                <a:latin typeface="Arial" charset="0"/>
              </a:rPr>
              <a:t>Служить высшей инстанцией при принятии решения об исключении учеников – </a:t>
            </a:r>
            <a:r>
              <a:rPr lang="ru-RU" sz="1800" b="1" i="1">
                <a:solidFill>
                  <a:srgbClr val="FFFF00"/>
                </a:solidFill>
                <a:latin typeface="Arial" charset="0"/>
              </a:rPr>
              <a:t>Принятие решения об исключении ДОЛЖНО происходить на закрытом заседании!</a:t>
            </a:r>
            <a:endParaRPr lang="en-US" sz="1800" b="1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8153400" y="-36513"/>
            <a:ext cx="685800" cy="6096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92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8077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500">
                <a:solidFill>
                  <a:schemeClr val="bg1"/>
                </a:solidFill>
                <a:latin typeface="Arial" charset="0"/>
              </a:rPr>
              <a:t>Поддержка семьи и школы – быть в курсе событий</a:t>
            </a:r>
            <a:r>
              <a:rPr lang="en-US" sz="2500">
                <a:solidFill>
                  <a:schemeClr val="bg1"/>
                </a:solidFill>
                <a:latin typeface="Arial" charset="0"/>
              </a:rPr>
              <a:t>!</a:t>
            </a:r>
          </a:p>
          <a:p>
            <a:pPr eaLnBrk="1" hangingPunct="1"/>
            <a:r>
              <a:rPr lang="ru-RU" sz="2500">
                <a:solidFill>
                  <a:schemeClr val="bg1"/>
                </a:solidFill>
                <a:latin typeface="Arial" charset="0"/>
              </a:rPr>
              <a:t>Рассматривать заявления и отвечать на вопросы, касающиеся работы школы</a:t>
            </a:r>
            <a:r>
              <a:rPr lang="en-US" sz="25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ru-RU" sz="2500">
                <a:solidFill>
                  <a:schemeClr val="bg1"/>
                </a:solidFill>
                <a:latin typeface="Arial" charset="0"/>
              </a:rPr>
              <a:t>Координировать процесс школьного тестирования</a:t>
            </a:r>
            <a:endParaRPr lang="en-US" sz="25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500">
                <a:solidFill>
                  <a:schemeClr val="bg1"/>
                </a:solidFill>
                <a:latin typeface="Arial" charset="0"/>
              </a:rPr>
              <a:t>Принимать или адаптировать конференционный школьный календарь</a:t>
            </a:r>
            <a:endParaRPr lang="en-US" sz="25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sz="2500">
                <a:solidFill>
                  <a:schemeClr val="bg1"/>
                </a:solidFill>
                <a:latin typeface="Arial" charset="0"/>
              </a:rPr>
              <a:t>Разрабатывать предлагаемый план школьного управления - устав, положения, административная организация, базовый учебный план</a:t>
            </a:r>
            <a:endParaRPr lang="en-US" sz="2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6" name="Oval 5"/>
          <p:cNvSpPr>
            <a:spLocks noChangeArrowheads="1"/>
          </p:cNvSpPr>
          <p:nvPr/>
        </p:nvSpPr>
        <p:spPr bwMode="auto">
          <a:xfrm>
            <a:off x="7772400" y="3810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Функция </a:t>
            </a:r>
            <a:b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Совета Попечителей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11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Санкционировать подготовку школьного бюллетеня 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Брать на себя ответственность по планированию и субсидированию годового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Arial" charset="0"/>
              </a:rPr>
              <a:t>бюджета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Консультироваться с Отделом образования конференции по поводу приема на работу, конфликтных ситуаций с учителями, директором/завучем (закрытое совещание, представительство Отдела образования конференции) 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Консультироваться с конференцией по поводу  строительных вопросов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Сотрудничать с унионом и конференцией по поводу разработки учебных программ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Назначать подкомитеты по мере необходимости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.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(</a:t>
            </a:r>
            <a:r>
              <a:rPr lang="ru-RU" sz="1800" b="1">
                <a:solidFill>
                  <a:srgbClr val="FFFF00"/>
                </a:solidFill>
                <a:latin typeface="Arial" charset="0"/>
              </a:rPr>
              <a:t>персонал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sz="1800" b="1">
                <a:solidFill>
                  <a:srgbClr val="FFFF00"/>
                </a:solidFill>
                <a:latin typeface="Arial" charset="0"/>
              </a:rPr>
              <a:t>финансы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sz="1800" b="1">
                <a:solidFill>
                  <a:srgbClr val="FFFF00"/>
                </a:solidFill>
                <a:latin typeface="Arial" charset="0"/>
              </a:rPr>
              <a:t>учебные программа, маркетинг. развитие)</a:t>
            </a:r>
            <a:endParaRPr lang="en-US" sz="1800" b="1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30" name="Oval 5"/>
          <p:cNvSpPr>
            <a:spLocks noChangeArrowheads="1"/>
          </p:cNvSpPr>
          <p:nvPr/>
        </p:nvSpPr>
        <p:spPr bwMode="auto">
          <a:xfrm>
            <a:off x="8305800" y="6858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229600" cy="11430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Функция </a:t>
            </a:r>
            <a:b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FFFF00"/>
                </a:solidFill>
                <a:ea typeface="+mj-ea"/>
                <a:cs typeface="+mj-cs"/>
              </a:rPr>
              <a:t>Совета Попечителей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81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FF00"/>
                </a:solidFill>
                <a:latin typeface="Arial" charset="0"/>
              </a:rPr>
              <a:t>Эффективные отношения между администрацией и Советом</a:t>
            </a:r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09600" y="1828800"/>
            <a:ext cx="10058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Исполнять свои обязанности как члена Совета и позволять административным работникам управлять повседневными делами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Давать разумные и взвешенные предложения по обсуждаемым вопросам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Обеспечивать администрацию школы предварительной информацией по всем вопросам обсуждаемым на заседаниях Совета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Обсуждать нарушения в частном порядке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  <a:latin typeface="Arial" charset="0"/>
              </a:rPr>
              <a:t>При принятии решения создавать баланс между сильными и слабыми сторонами. Обсуждать проблему, а не личность 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5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9474</TotalTime>
  <Words>1811</Words>
  <Application>Microsoft Macintosh PowerPoint</Application>
  <PresentationFormat>On-screen Show (4:3)</PresentationFormat>
  <Paragraphs>224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Median</vt:lpstr>
      <vt:lpstr>Членство в Совете попечителей</vt:lpstr>
      <vt:lpstr>Зачем нужно адвентистское образование</vt:lpstr>
      <vt:lpstr>Цель адвентистского образования</vt:lpstr>
      <vt:lpstr>PowerPoint Presentation</vt:lpstr>
      <vt:lpstr>Роль Совета Попечителей</vt:lpstr>
      <vt:lpstr>Функция  Совета Попечителей</vt:lpstr>
      <vt:lpstr>Функция  Совета Попечителей</vt:lpstr>
      <vt:lpstr>Функция  Совета Попечителей</vt:lpstr>
      <vt:lpstr>Эффективные отношения между администрацией и Советом</vt:lpstr>
      <vt:lpstr>Перед кем вы несете  ответственность?</vt:lpstr>
      <vt:lpstr>Исполнительный комитет конференции</vt:lpstr>
      <vt:lpstr>Совет по образованию конференции</vt:lpstr>
      <vt:lpstr>Внимание!!!</vt:lpstr>
      <vt:lpstr>Отдел  образования конференции</vt:lpstr>
      <vt:lpstr>Этические нормы</vt:lpstr>
      <vt:lpstr>PowerPoint Presentation</vt:lpstr>
      <vt:lpstr>PowerPoint Presentation</vt:lpstr>
      <vt:lpstr>PowerPoint Presentation</vt:lpstr>
      <vt:lpstr>Членство в Совете попечителей</vt:lpstr>
      <vt:lpstr>Состав Совета попечителей</vt:lpstr>
      <vt:lpstr>Эффективная работа</vt:lpstr>
      <vt:lpstr>Ожидания от членов Совета</vt:lpstr>
      <vt:lpstr>Что необходимо сделать?</vt:lpstr>
      <vt:lpstr>Проведение  совещания</vt:lpstr>
      <vt:lpstr>PowerPoint Presentation</vt:lpstr>
      <vt:lpstr>Процедурные вопросы</vt:lpstr>
      <vt:lpstr>Закрытое заседание</vt:lpstr>
      <vt:lpstr>PowerPoint Presentation</vt:lpstr>
      <vt:lpstr>Управленческая модель  </vt:lpstr>
      <vt:lpstr>PowerPoint Presentation</vt:lpstr>
      <vt:lpstr>PowerPoint Presentation</vt:lpstr>
      <vt:lpstr>Отношения между членами Совета</vt:lpstr>
      <vt:lpstr>Полезные советы</vt:lpstr>
      <vt:lpstr>В обязанности Совета входит:</vt:lpstr>
      <vt:lpstr>О роли и действиях Совета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V, John Wesley</dc:creator>
  <cp:lastModifiedBy>Ivan Ryapolov</cp:lastModifiedBy>
  <cp:revision>361</cp:revision>
  <dcterms:created xsi:type="dcterms:W3CDTF">2014-09-16T21:32:26Z</dcterms:created>
  <dcterms:modified xsi:type="dcterms:W3CDTF">2018-09-03T23:20:08Z</dcterms:modified>
</cp:coreProperties>
</file>